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72" r:id="rId4"/>
    <p:sldId id="260" r:id="rId5"/>
    <p:sldId id="258" r:id="rId6"/>
    <p:sldId id="262" r:id="rId7"/>
    <p:sldId id="263" r:id="rId8"/>
    <p:sldId id="264" r:id="rId9"/>
    <p:sldId id="265" r:id="rId10"/>
    <p:sldId id="266" r:id="rId11"/>
    <p:sldId id="267" r:id="rId12"/>
    <p:sldId id="273" r:id="rId13"/>
    <p:sldId id="268" r:id="rId14"/>
    <p:sldId id="269" r:id="rId15"/>
    <p:sldId id="270"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AF40-2D1D-3046-851E-223781BF2D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6FB3F-7414-3640-9CAE-49D5FB08C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D01EC-8E00-5A4F-9A25-9233964FC5EB}"/>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46B8C06B-30F5-264D-8204-986286A55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35C79-34A5-AE41-804B-4B5EC58D1866}"/>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18260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AA37-E7B9-4341-B774-33892F477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53B70A-554E-3945-8385-82719D98DA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7EA57-73FB-9642-9F29-C1BA345F6495}"/>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6AFB9022-F4DB-B046-B7AE-3AA5045C2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4A53E-938D-E040-8DC1-1C31533D77E6}"/>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2218309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039AC9-208A-0841-B180-6DA7D84F8C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3D8764-A26F-734D-A36A-A558DCC0AF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EC10F-373D-EC4F-8BED-BE36C4714901}"/>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BBFD840C-F394-5C4C-AFB3-541E78723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85A90-DF41-8B41-963F-18B4456F4748}"/>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305361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4A30-E192-D247-906F-4C5746468C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A79A5B-1A40-CC46-B9D6-3EAC495351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448D5-A39A-9446-9AF4-53DE1D201D65}"/>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2F5028B3-C3B3-3840-8295-C200603B7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442D4-5F5D-B843-83E5-7429556DB37E}"/>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2168118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A78E-CA0B-BA42-BDF0-4825224399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7A4011-400F-C145-93FB-F64AA5E94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A00F45-6985-E041-B7CB-57AB33372960}"/>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239FB5FA-E45A-4F4F-926F-8AA4D94D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41847-D021-3442-87B3-E10DA7F52F8C}"/>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3666309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B66C-B1DF-C544-888A-759A024F3C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7627A8-77A4-864B-8AC6-CC5FDAAC76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0BA6B0-C07F-A941-9749-2F37DE1941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1330FB-C57C-3B4B-9FC3-CA50BE878D83}"/>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6" name="Footer Placeholder 5">
            <a:extLst>
              <a:ext uri="{FF2B5EF4-FFF2-40B4-BE49-F238E27FC236}">
                <a16:creationId xmlns:a16="http://schemas.microsoft.com/office/drawing/2014/main" id="{539B2C47-04AF-DD47-86B5-CBFFB5F2D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64B85-1300-A34A-B26D-EEB2160F9C0E}"/>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16486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99983-58A5-6040-A5ED-35C1F60DA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E91E48-CAF5-5841-AC83-AAC0B447CF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916CFF-4E7C-5140-BA44-21EC7C2A48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CF17A-561B-C24C-946E-590410B5E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CBC614-1941-C949-8A06-AABDD55449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A0DC71-14A6-494F-BCCE-A00D916FC09B}"/>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8" name="Footer Placeholder 7">
            <a:extLst>
              <a:ext uri="{FF2B5EF4-FFF2-40B4-BE49-F238E27FC236}">
                <a16:creationId xmlns:a16="http://schemas.microsoft.com/office/drawing/2014/main" id="{7D80354F-AE7F-7741-AFC6-CAF9822C18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2C28C7-CB62-7F45-A854-5D8D29C3E5ED}"/>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242302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478F-48BA-DE45-BFDD-3DCE6801A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952C66-0C9E-E04D-BFF3-4F96137939EB}"/>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4" name="Footer Placeholder 3">
            <a:extLst>
              <a:ext uri="{FF2B5EF4-FFF2-40B4-BE49-F238E27FC236}">
                <a16:creationId xmlns:a16="http://schemas.microsoft.com/office/drawing/2014/main" id="{23306074-77F5-674D-B076-D1F1AB2C6F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3009A-4DA6-6D4F-8916-D75B70937057}"/>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16640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48897-B4EC-324F-9E86-5C62C5BB9976}"/>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3" name="Footer Placeholder 2">
            <a:extLst>
              <a:ext uri="{FF2B5EF4-FFF2-40B4-BE49-F238E27FC236}">
                <a16:creationId xmlns:a16="http://schemas.microsoft.com/office/drawing/2014/main" id="{9D8AA045-796C-254B-86D7-A4D221EC4D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053305-08F1-EF49-9751-DDD57ABB1A74}"/>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122026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3B61-AFDA-C84B-B760-A1820AA97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05219D-92C7-AC42-9B1A-392AC56A71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F9B411-986F-C54F-A6F1-A8E8A8628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87E795-B40D-114A-8DBF-E92510C990A0}"/>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6" name="Footer Placeholder 5">
            <a:extLst>
              <a:ext uri="{FF2B5EF4-FFF2-40B4-BE49-F238E27FC236}">
                <a16:creationId xmlns:a16="http://schemas.microsoft.com/office/drawing/2014/main" id="{E56D7FA7-F9E5-AA49-96E3-778103FAA7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EFA79-1230-CD47-89AF-54B480CBDC55}"/>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371146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3E80-92E9-E745-B381-D2F57BFEA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957F2-A4F0-2344-B250-5CBE7C1AD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42D1BB-03DC-424D-AEA2-0658D6405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FE6AF6-FA06-8047-B15E-99C4B68DBAA3}"/>
              </a:ext>
            </a:extLst>
          </p:cNvPr>
          <p:cNvSpPr>
            <a:spLocks noGrp="1"/>
          </p:cNvSpPr>
          <p:nvPr>
            <p:ph type="dt" sz="half" idx="10"/>
          </p:nvPr>
        </p:nvSpPr>
        <p:spPr/>
        <p:txBody>
          <a:bodyPr/>
          <a:lstStyle/>
          <a:p>
            <a:fld id="{F714F8B7-1AC3-5E47-9BA4-2148447BF4F7}" type="datetimeFigureOut">
              <a:rPr lang="en-US" smtClean="0"/>
              <a:t>2/7/19</a:t>
            </a:fld>
            <a:endParaRPr lang="en-US"/>
          </a:p>
        </p:txBody>
      </p:sp>
      <p:sp>
        <p:nvSpPr>
          <p:cNvPr id="6" name="Footer Placeholder 5">
            <a:extLst>
              <a:ext uri="{FF2B5EF4-FFF2-40B4-BE49-F238E27FC236}">
                <a16:creationId xmlns:a16="http://schemas.microsoft.com/office/drawing/2014/main" id="{3B0D3351-581A-3441-A79F-D3407DB52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5B484-637D-3D4F-BD44-192070470972}"/>
              </a:ext>
            </a:extLst>
          </p:cNvPr>
          <p:cNvSpPr>
            <a:spLocks noGrp="1"/>
          </p:cNvSpPr>
          <p:nvPr>
            <p:ph type="sldNum" sz="quarter" idx="12"/>
          </p:nvPr>
        </p:nvSpPr>
        <p:spPr/>
        <p:txBody>
          <a:bodyPr/>
          <a:lstStyle/>
          <a:p>
            <a:fld id="{B8E51756-B1A8-E048-93B6-230958E488BF}" type="slidenum">
              <a:rPr lang="en-US" smtClean="0"/>
              <a:t>‹#›</a:t>
            </a:fld>
            <a:endParaRPr lang="en-US"/>
          </a:p>
        </p:txBody>
      </p:sp>
    </p:spTree>
    <p:extLst>
      <p:ext uri="{BB962C8B-B14F-4D97-AF65-F5344CB8AC3E}">
        <p14:creationId xmlns:p14="http://schemas.microsoft.com/office/powerpoint/2010/main" val="3844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AF31E-B974-E046-9968-7C90FF1B7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D4AF3F-33B5-3E49-A221-9DEFA49F98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2EB7E-E65C-C648-A104-C56DF1862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4F8B7-1AC3-5E47-9BA4-2148447BF4F7}" type="datetimeFigureOut">
              <a:rPr lang="en-US" smtClean="0"/>
              <a:t>2/7/19</a:t>
            </a:fld>
            <a:endParaRPr lang="en-US"/>
          </a:p>
        </p:txBody>
      </p:sp>
      <p:sp>
        <p:nvSpPr>
          <p:cNvPr id="5" name="Footer Placeholder 4">
            <a:extLst>
              <a:ext uri="{FF2B5EF4-FFF2-40B4-BE49-F238E27FC236}">
                <a16:creationId xmlns:a16="http://schemas.microsoft.com/office/drawing/2014/main" id="{FD0140A2-58EB-FF4F-8B95-EE2A8958AC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6E7F2E-BAA1-0C44-A95C-16C69818A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E51756-B1A8-E048-93B6-230958E488BF}" type="slidenum">
              <a:rPr lang="en-US" smtClean="0"/>
              <a:t>‹#›</a:t>
            </a:fld>
            <a:endParaRPr lang="en-US"/>
          </a:p>
        </p:txBody>
      </p:sp>
    </p:spTree>
    <p:extLst>
      <p:ext uri="{BB962C8B-B14F-4D97-AF65-F5344CB8AC3E}">
        <p14:creationId xmlns:p14="http://schemas.microsoft.com/office/powerpoint/2010/main" val="4145622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Case Study</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p:txBody>
          <a:bodyPr>
            <a:normAutofit/>
          </a:bodyPr>
          <a:lstStyle/>
          <a:p>
            <a:r>
              <a:rPr lang="en-US" sz="6600" dirty="0"/>
              <a:t>Sudesh</a:t>
            </a:r>
          </a:p>
        </p:txBody>
      </p:sp>
    </p:spTree>
    <p:extLst>
      <p:ext uri="{BB962C8B-B14F-4D97-AF65-F5344CB8AC3E}">
        <p14:creationId xmlns:p14="http://schemas.microsoft.com/office/powerpoint/2010/main" val="116389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2</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a:xfrm>
            <a:off x="1523999" y="3602037"/>
            <a:ext cx="8873447" cy="1791895"/>
          </a:xfrm>
        </p:spPr>
        <p:txBody>
          <a:bodyPr>
            <a:normAutofit/>
          </a:bodyPr>
          <a:lstStyle/>
          <a:p>
            <a:r>
              <a:rPr lang="en-US" sz="4000" b="1" dirty="0">
                <a:solidFill>
                  <a:schemeClr val="accent5">
                    <a:lumMod val="50000"/>
                  </a:schemeClr>
                </a:solidFill>
              </a:rPr>
              <a:t>Part 3</a:t>
            </a:r>
          </a:p>
          <a:p>
            <a:r>
              <a:rPr lang="en-SG" sz="3200" i="1" dirty="0">
                <a:solidFill>
                  <a:schemeClr val="accent5">
                    <a:lumMod val="50000"/>
                  </a:schemeClr>
                </a:solidFill>
              </a:rPr>
              <a:t>Is there any group of products which are often bought together?</a:t>
            </a:r>
            <a:endParaRPr lang="en-US" sz="3200" i="1" dirty="0">
              <a:solidFill>
                <a:schemeClr val="accent5">
                  <a:lumMod val="50000"/>
                </a:schemeClr>
              </a:solidFill>
            </a:endParaRPr>
          </a:p>
        </p:txBody>
      </p:sp>
    </p:spTree>
    <p:extLst>
      <p:ext uri="{BB962C8B-B14F-4D97-AF65-F5344CB8AC3E}">
        <p14:creationId xmlns:p14="http://schemas.microsoft.com/office/powerpoint/2010/main" val="310739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1" y="310146"/>
            <a:ext cx="11475401" cy="795855"/>
          </a:xfrm>
        </p:spPr>
        <p:txBody>
          <a:bodyPr>
            <a:noAutofit/>
          </a:bodyPr>
          <a:lstStyle/>
          <a:p>
            <a:r>
              <a:rPr lang="en-US" sz="4000" b="1" dirty="0"/>
              <a:t>Xerox </a:t>
            </a:r>
            <a:r>
              <a:rPr lang="en-US" sz="4000" dirty="0"/>
              <a:t>group of products are bought together with </a:t>
            </a:r>
            <a:r>
              <a:rPr lang="en-US" sz="4000" b="1" dirty="0"/>
              <a:t>9% </a:t>
            </a:r>
            <a:r>
              <a:rPr lang="en-US" sz="4000" dirty="0"/>
              <a:t>amongst grouped products.</a:t>
            </a:r>
          </a:p>
        </p:txBody>
      </p:sp>
      <p:sp>
        <p:nvSpPr>
          <p:cNvPr id="6" name="TextBox 5">
            <a:extLst>
              <a:ext uri="{FF2B5EF4-FFF2-40B4-BE49-F238E27FC236}">
                <a16:creationId xmlns:a16="http://schemas.microsoft.com/office/drawing/2014/main" id="{E27DECCD-8C2E-4F49-95A3-43BD1067E405}"/>
              </a:ext>
            </a:extLst>
          </p:cNvPr>
          <p:cNvSpPr txBox="1"/>
          <p:nvPr/>
        </p:nvSpPr>
        <p:spPr>
          <a:xfrm>
            <a:off x="7839182" y="1874084"/>
            <a:ext cx="4161034" cy="4062651"/>
          </a:xfrm>
          <a:prstGeom prst="rect">
            <a:avLst/>
          </a:prstGeom>
          <a:noFill/>
        </p:spPr>
        <p:txBody>
          <a:bodyPr wrap="square" rtlCol="0">
            <a:spAutoFit/>
          </a:bodyPr>
          <a:lstStyle/>
          <a:p>
            <a:r>
              <a:rPr lang="en-US" b="1" dirty="0">
                <a:solidFill>
                  <a:schemeClr val="accent5">
                    <a:lumMod val="50000"/>
                  </a:schemeClr>
                </a:solidFill>
              </a:rPr>
              <a:t>Summary</a:t>
            </a:r>
            <a:r>
              <a:rPr lang="en-US" sz="1600" dirty="0"/>
              <a:t>:</a:t>
            </a:r>
          </a:p>
          <a:p>
            <a:pPr marL="457200" indent="-457200">
              <a:buFont typeface="Arial" panose="020B0604020202020204" pitchFamily="34" charset="0"/>
              <a:buChar char="•"/>
            </a:pPr>
            <a:r>
              <a:rPr lang="en-US" sz="1600" dirty="0"/>
              <a:t>From order bucket the category Binder and Printer holds the most products that are grouped together.</a:t>
            </a:r>
          </a:p>
          <a:p>
            <a:pPr marL="457200" indent="-457200">
              <a:buFont typeface="Arial" panose="020B0604020202020204" pitchFamily="34" charset="0"/>
              <a:buChar char="•"/>
            </a:pPr>
            <a:r>
              <a:rPr lang="en-US" sz="1600" dirty="0"/>
              <a:t>Looking at individual brand, </a:t>
            </a:r>
            <a:r>
              <a:rPr lang="en-US" sz="1600" b="1" dirty="0"/>
              <a:t>Xerox</a:t>
            </a:r>
            <a:r>
              <a:rPr lang="en-US" sz="1600" dirty="0"/>
              <a:t> that falls under Printer accessories holds the products that are grouped the most, covering </a:t>
            </a:r>
            <a:r>
              <a:rPr lang="en-US" sz="1600" b="1" dirty="0"/>
              <a:t>9%</a:t>
            </a:r>
            <a:r>
              <a:rPr lang="en-US" sz="1600" dirty="0"/>
              <a:t> of the grouped order products.</a:t>
            </a:r>
          </a:p>
          <a:p>
            <a:pPr marL="457200" indent="-457200">
              <a:buFont typeface="Arial" panose="020B0604020202020204" pitchFamily="34" charset="0"/>
              <a:buChar char="•"/>
            </a:pPr>
            <a:r>
              <a:rPr lang="en-US" sz="1600" dirty="0"/>
              <a:t>In terms of category, customers adds Binder into their grouped products due to its low average selling price. However, this does not reflect in individual brands. </a:t>
            </a:r>
          </a:p>
          <a:p>
            <a:pPr marL="457200" indent="-457200">
              <a:buFont typeface="Arial" panose="020B0604020202020204" pitchFamily="34" charset="0"/>
              <a:buChar char="•"/>
            </a:pPr>
            <a:r>
              <a:rPr lang="en-US" sz="1600" dirty="0"/>
              <a:t>There’s no products that are consistently bought together for more than once.</a:t>
            </a:r>
          </a:p>
          <a:p>
            <a:pPr marL="457200" indent="-457200">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C7228489-C0FB-614D-920E-8D903DB12415}"/>
              </a:ext>
            </a:extLst>
          </p:cNvPr>
          <p:cNvPicPr>
            <a:picLocks noChangeAspect="1"/>
          </p:cNvPicPr>
          <p:nvPr/>
        </p:nvPicPr>
        <p:blipFill>
          <a:blip r:embed="rId2"/>
          <a:stretch>
            <a:fillRect/>
          </a:stretch>
        </p:blipFill>
        <p:spPr>
          <a:xfrm>
            <a:off x="354422" y="1874084"/>
            <a:ext cx="7484760" cy="3191076"/>
          </a:xfrm>
          <a:prstGeom prst="rect">
            <a:avLst/>
          </a:prstGeom>
        </p:spPr>
      </p:pic>
    </p:spTree>
    <p:extLst>
      <p:ext uri="{BB962C8B-B14F-4D97-AF65-F5344CB8AC3E}">
        <p14:creationId xmlns:p14="http://schemas.microsoft.com/office/powerpoint/2010/main" val="183171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a:bodyPr>
          <a:lstStyle/>
          <a:p>
            <a:r>
              <a:rPr lang="en-US" dirty="0"/>
              <a:t>SQL for </a:t>
            </a:r>
            <a:r>
              <a:rPr lang="en-US" b="1" dirty="0"/>
              <a:t>Question 2 (Part 3) – Approach 1</a:t>
            </a:r>
            <a:endParaRPr lang="en-US" dirty="0"/>
          </a:p>
        </p:txBody>
      </p:sp>
      <p:sp>
        <p:nvSpPr>
          <p:cNvPr id="6" name="TextBox 5">
            <a:extLst>
              <a:ext uri="{FF2B5EF4-FFF2-40B4-BE49-F238E27FC236}">
                <a16:creationId xmlns:a16="http://schemas.microsoft.com/office/drawing/2014/main" id="{E27DECCD-8C2E-4F49-95A3-43BD1067E405}"/>
              </a:ext>
            </a:extLst>
          </p:cNvPr>
          <p:cNvSpPr txBox="1"/>
          <p:nvPr/>
        </p:nvSpPr>
        <p:spPr>
          <a:xfrm>
            <a:off x="6607654" y="883577"/>
            <a:ext cx="5362673" cy="4708981"/>
          </a:xfrm>
          <a:prstGeom prst="rect">
            <a:avLst/>
          </a:prstGeom>
          <a:noFill/>
        </p:spPr>
        <p:txBody>
          <a:bodyPr wrap="square" rtlCol="0">
            <a:spAutoFit/>
          </a:bodyPr>
          <a:lstStyle/>
          <a:p>
            <a:r>
              <a:rPr lang="en-US" sz="2400" b="1" dirty="0">
                <a:solidFill>
                  <a:schemeClr val="accent5">
                    <a:lumMod val="50000"/>
                  </a:schemeClr>
                </a:solidFill>
              </a:rPr>
              <a:t>Method:</a:t>
            </a:r>
            <a:endParaRPr lang="en-US" sz="2000" b="1" dirty="0">
              <a:solidFill>
                <a:schemeClr val="accent5">
                  <a:lumMod val="50000"/>
                </a:schemeClr>
              </a:solidFill>
            </a:endParaRPr>
          </a:p>
          <a:p>
            <a:pPr marL="457200" indent="-457200">
              <a:buFont typeface="+mj-lt"/>
              <a:buAutoNum type="arabicPeriod"/>
            </a:pPr>
            <a:r>
              <a:rPr lang="en-US" dirty="0"/>
              <a:t>Inner join order id’s with the same table but with different product id. This will output two products with the same order.</a:t>
            </a:r>
          </a:p>
          <a:p>
            <a:pPr marL="457200" indent="-457200">
              <a:buFont typeface="+mj-lt"/>
              <a:buAutoNum type="arabicPeriod"/>
            </a:pPr>
            <a:r>
              <a:rPr lang="en-US" dirty="0"/>
              <a:t>Count the products and group by original product and </a:t>
            </a:r>
            <a:r>
              <a:rPr lang="en-US" dirty="0" err="1"/>
              <a:t>sku</a:t>
            </a:r>
            <a:r>
              <a:rPr lang="en-US" dirty="0"/>
              <a:t> that’s bought with.</a:t>
            </a:r>
          </a:p>
          <a:p>
            <a:pPr marL="457200" indent="-457200">
              <a:buFont typeface="+mj-lt"/>
              <a:buAutoNum type="arabicPeriod"/>
            </a:pPr>
            <a:r>
              <a:rPr lang="en-US" dirty="0"/>
              <a:t>Use a where condition of times bought together &gt;1 to show if products are grouped more than once as we want to see the most grouped products.</a:t>
            </a:r>
          </a:p>
          <a:p>
            <a:pPr marL="457200" indent="-457200">
              <a:buFont typeface="+mj-lt"/>
              <a:buAutoNum type="arabicPeriod"/>
            </a:pPr>
            <a:endParaRPr lang="en-US" dirty="0"/>
          </a:p>
          <a:p>
            <a:r>
              <a:rPr lang="en-US" sz="2400" b="1" dirty="0">
                <a:solidFill>
                  <a:schemeClr val="accent5">
                    <a:lumMod val="50000"/>
                  </a:schemeClr>
                </a:solidFill>
              </a:rPr>
              <a:t>Summary:</a:t>
            </a:r>
          </a:p>
          <a:p>
            <a:pPr marL="457200" indent="-457200">
              <a:buFont typeface="+mj-lt"/>
              <a:buAutoNum type="arabicPeriod"/>
            </a:pPr>
            <a:r>
              <a:rPr lang="en-US" dirty="0"/>
              <a:t>From this, there’s only </a:t>
            </a:r>
            <a:r>
              <a:rPr lang="en-US" b="1" dirty="0"/>
              <a:t>118 product groupings </a:t>
            </a:r>
            <a:r>
              <a:rPr lang="en-US" dirty="0"/>
              <a:t>that were </a:t>
            </a:r>
            <a:r>
              <a:rPr lang="en-US" b="1" dirty="0"/>
              <a:t>bought more than once.</a:t>
            </a:r>
          </a:p>
          <a:p>
            <a:pPr marL="457200" indent="-457200">
              <a:buFont typeface="+mj-lt"/>
              <a:buAutoNum type="arabicPeriod"/>
            </a:pPr>
            <a:r>
              <a:rPr lang="en-US" dirty="0"/>
              <a:t>Hence, we cant derive a conclusion based on these findings.</a:t>
            </a:r>
          </a:p>
        </p:txBody>
      </p:sp>
      <p:pic>
        <p:nvPicPr>
          <p:cNvPr id="4" name="Picture 3">
            <a:extLst>
              <a:ext uri="{FF2B5EF4-FFF2-40B4-BE49-F238E27FC236}">
                <a16:creationId xmlns:a16="http://schemas.microsoft.com/office/drawing/2014/main" id="{63FF7713-BE0E-944D-BB18-DAB41C1A4730}"/>
              </a:ext>
            </a:extLst>
          </p:cNvPr>
          <p:cNvPicPr>
            <a:picLocks noChangeAspect="1"/>
          </p:cNvPicPr>
          <p:nvPr/>
        </p:nvPicPr>
        <p:blipFill>
          <a:blip r:embed="rId2"/>
          <a:stretch>
            <a:fillRect/>
          </a:stretch>
        </p:blipFill>
        <p:spPr>
          <a:xfrm>
            <a:off x="630194" y="883577"/>
            <a:ext cx="5717968" cy="5556138"/>
          </a:xfrm>
          <a:prstGeom prst="rect">
            <a:avLst/>
          </a:prstGeom>
        </p:spPr>
      </p:pic>
    </p:spTree>
    <p:extLst>
      <p:ext uri="{BB962C8B-B14F-4D97-AF65-F5344CB8AC3E}">
        <p14:creationId xmlns:p14="http://schemas.microsoft.com/office/powerpoint/2010/main" val="183965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a:bodyPr>
          <a:lstStyle/>
          <a:p>
            <a:r>
              <a:rPr lang="en-US" dirty="0"/>
              <a:t>SQL for </a:t>
            </a:r>
            <a:r>
              <a:rPr lang="en-US" b="1" dirty="0"/>
              <a:t>Question 2 (Part 3) – Approach 2</a:t>
            </a:r>
            <a:endParaRPr lang="en-US" dirty="0"/>
          </a:p>
        </p:txBody>
      </p:sp>
      <p:sp>
        <p:nvSpPr>
          <p:cNvPr id="6" name="TextBox 5">
            <a:extLst>
              <a:ext uri="{FF2B5EF4-FFF2-40B4-BE49-F238E27FC236}">
                <a16:creationId xmlns:a16="http://schemas.microsoft.com/office/drawing/2014/main" id="{E27DECCD-8C2E-4F49-95A3-43BD1067E405}"/>
              </a:ext>
            </a:extLst>
          </p:cNvPr>
          <p:cNvSpPr txBox="1"/>
          <p:nvPr/>
        </p:nvSpPr>
        <p:spPr>
          <a:xfrm>
            <a:off x="7172695" y="883577"/>
            <a:ext cx="4797632" cy="3231654"/>
          </a:xfrm>
          <a:prstGeom prst="rect">
            <a:avLst/>
          </a:prstGeom>
          <a:noFill/>
        </p:spPr>
        <p:txBody>
          <a:bodyPr wrap="square" rtlCol="0">
            <a:spAutoFit/>
          </a:bodyPr>
          <a:lstStyle/>
          <a:p>
            <a:r>
              <a:rPr lang="en-US" sz="2400" b="1" dirty="0">
                <a:solidFill>
                  <a:schemeClr val="accent5">
                    <a:lumMod val="50000"/>
                  </a:schemeClr>
                </a:solidFill>
              </a:rPr>
              <a:t>Method</a:t>
            </a:r>
            <a:r>
              <a:rPr lang="en-US" sz="2000" dirty="0"/>
              <a:t>:</a:t>
            </a:r>
          </a:p>
          <a:p>
            <a:pPr marL="457200" indent="-457200">
              <a:buFont typeface="+mj-lt"/>
              <a:buAutoNum type="arabicPeriod"/>
            </a:pPr>
            <a:r>
              <a:rPr lang="en-US" dirty="0"/>
              <a:t>Select distinct to remove duplicates.</a:t>
            </a:r>
          </a:p>
          <a:p>
            <a:pPr marL="457200" indent="-457200">
              <a:buFont typeface="+mj-lt"/>
              <a:buAutoNum type="arabicPeriod"/>
            </a:pPr>
            <a:r>
              <a:rPr lang="en-US" dirty="0"/>
              <a:t>Cluster products based on categories. The approach used is finding unique product names and classifying them as a sub-category.</a:t>
            </a:r>
          </a:p>
          <a:p>
            <a:pPr marL="457200" indent="-457200">
              <a:buFont typeface="+mj-lt"/>
              <a:buAutoNum type="arabicPeriod"/>
            </a:pPr>
            <a:r>
              <a:rPr lang="en-US" dirty="0"/>
              <a:t>Group by the order per row id to find the highest percentage of products grouped. Aggregate Sales/Quantity for ASP check.</a:t>
            </a:r>
          </a:p>
          <a:p>
            <a:pPr marL="457200" indent="-457200">
              <a:buFont typeface="+mj-lt"/>
              <a:buAutoNum type="arabicPeriod"/>
            </a:pPr>
            <a:r>
              <a:rPr lang="en-US" dirty="0"/>
              <a:t>Rank categories to find most grouped product.</a:t>
            </a:r>
          </a:p>
        </p:txBody>
      </p:sp>
      <p:pic>
        <p:nvPicPr>
          <p:cNvPr id="10" name="Picture 9">
            <a:extLst>
              <a:ext uri="{FF2B5EF4-FFF2-40B4-BE49-F238E27FC236}">
                <a16:creationId xmlns:a16="http://schemas.microsoft.com/office/drawing/2014/main" id="{3889D979-05A6-D448-B611-6DE4392D8733}"/>
              </a:ext>
            </a:extLst>
          </p:cNvPr>
          <p:cNvPicPr>
            <a:picLocks noChangeAspect="1"/>
          </p:cNvPicPr>
          <p:nvPr/>
        </p:nvPicPr>
        <p:blipFill>
          <a:blip r:embed="rId2"/>
          <a:stretch>
            <a:fillRect/>
          </a:stretch>
        </p:blipFill>
        <p:spPr>
          <a:xfrm>
            <a:off x="370702" y="876507"/>
            <a:ext cx="6128155" cy="5599215"/>
          </a:xfrm>
          <a:prstGeom prst="rect">
            <a:avLst/>
          </a:prstGeom>
        </p:spPr>
      </p:pic>
    </p:spTree>
    <p:extLst>
      <p:ext uri="{BB962C8B-B14F-4D97-AF65-F5344CB8AC3E}">
        <p14:creationId xmlns:p14="http://schemas.microsoft.com/office/powerpoint/2010/main" val="146835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2</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a:xfrm>
            <a:off x="1523999" y="3602037"/>
            <a:ext cx="8873447" cy="1791895"/>
          </a:xfrm>
        </p:spPr>
        <p:txBody>
          <a:bodyPr>
            <a:normAutofit/>
          </a:bodyPr>
          <a:lstStyle/>
          <a:p>
            <a:r>
              <a:rPr lang="en-US" sz="4000" b="1" dirty="0">
                <a:solidFill>
                  <a:schemeClr val="accent5">
                    <a:lumMod val="50000"/>
                  </a:schemeClr>
                </a:solidFill>
              </a:rPr>
              <a:t>Part 4</a:t>
            </a:r>
            <a:r>
              <a:rPr lang="en-SG" sz="4000" dirty="0"/>
              <a:t> </a:t>
            </a:r>
          </a:p>
          <a:p>
            <a:r>
              <a:rPr lang="en-SG" sz="2800" i="1" dirty="0">
                <a:solidFill>
                  <a:schemeClr val="accent5">
                    <a:lumMod val="50000"/>
                  </a:schemeClr>
                </a:solidFill>
              </a:rPr>
              <a:t>Is there any other insight you can get to help to improve sales number?</a:t>
            </a:r>
            <a:endParaRPr lang="en-US" sz="2800" b="1" i="1" dirty="0">
              <a:solidFill>
                <a:schemeClr val="accent5">
                  <a:lumMod val="50000"/>
                </a:schemeClr>
              </a:solidFill>
            </a:endParaRPr>
          </a:p>
        </p:txBody>
      </p:sp>
    </p:spTree>
    <p:extLst>
      <p:ext uri="{BB962C8B-B14F-4D97-AF65-F5344CB8AC3E}">
        <p14:creationId xmlns:p14="http://schemas.microsoft.com/office/powerpoint/2010/main" val="328289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1" y="310146"/>
            <a:ext cx="11475401" cy="795855"/>
          </a:xfrm>
        </p:spPr>
        <p:txBody>
          <a:bodyPr>
            <a:noAutofit/>
          </a:bodyPr>
          <a:lstStyle/>
          <a:p>
            <a:r>
              <a:rPr lang="en-US" sz="4000" dirty="0"/>
              <a:t>Cohort Analysis of 2017 shows most products purchased are at the </a:t>
            </a:r>
            <a:r>
              <a:rPr lang="en-US" sz="4000" b="1" dirty="0"/>
              <a:t>lowest ASP bucket.</a:t>
            </a:r>
            <a:endParaRPr lang="en-US" sz="4000" dirty="0"/>
          </a:p>
        </p:txBody>
      </p:sp>
      <p:sp>
        <p:nvSpPr>
          <p:cNvPr id="6" name="TextBox 5">
            <a:extLst>
              <a:ext uri="{FF2B5EF4-FFF2-40B4-BE49-F238E27FC236}">
                <a16:creationId xmlns:a16="http://schemas.microsoft.com/office/drawing/2014/main" id="{E27DECCD-8C2E-4F49-95A3-43BD1067E405}"/>
              </a:ext>
            </a:extLst>
          </p:cNvPr>
          <p:cNvSpPr txBox="1"/>
          <p:nvPr/>
        </p:nvSpPr>
        <p:spPr>
          <a:xfrm>
            <a:off x="370700" y="4765119"/>
            <a:ext cx="11593239" cy="2092881"/>
          </a:xfrm>
          <a:prstGeom prst="rect">
            <a:avLst/>
          </a:prstGeom>
          <a:noFill/>
        </p:spPr>
        <p:txBody>
          <a:bodyPr wrap="square" rtlCol="0">
            <a:spAutoFit/>
          </a:bodyPr>
          <a:lstStyle/>
          <a:p>
            <a:r>
              <a:rPr lang="en-US" b="1" dirty="0">
                <a:solidFill>
                  <a:schemeClr val="accent5">
                    <a:lumMod val="50000"/>
                  </a:schemeClr>
                </a:solidFill>
              </a:rPr>
              <a:t>Cohort Analysis Summary</a:t>
            </a:r>
            <a:r>
              <a:rPr lang="en-US" sz="1600" dirty="0"/>
              <a:t>:</a:t>
            </a:r>
          </a:p>
          <a:p>
            <a:pPr marL="457200" indent="-457200">
              <a:buFont typeface="Arial" panose="020B0604020202020204" pitchFamily="34" charset="0"/>
              <a:buChar char="•"/>
            </a:pPr>
            <a:r>
              <a:rPr lang="en-US" sz="1600" dirty="0"/>
              <a:t>Most products sold are within the Price range of </a:t>
            </a:r>
            <a:r>
              <a:rPr lang="en-US" sz="1600" b="1" dirty="0"/>
              <a:t>below $50</a:t>
            </a:r>
            <a:r>
              <a:rPr lang="en-US" sz="1600" dirty="0"/>
              <a:t>, however in terms of sales, those within the range of $100 - $500 holds the highest. Contribution in terms of sales comes mostly from the furniture category, which needs more push and focus. </a:t>
            </a:r>
          </a:p>
          <a:p>
            <a:pPr marL="457200" indent="-457200">
              <a:buFont typeface="Arial" panose="020B0604020202020204" pitchFamily="34" charset="0"/>
              <a:buChar char="•"/>
            </a:pPr>
            <a:r>
              <a:rPr lang="en-US" sz="1600" dirty="0"/>
              <a:t>Team should play the strategy in trying to increase the price within the competitive range for Binder, and Printer Accessories, as these products drives the most unit sold to the industry.</a:t>
            </a:r>
          </a:p>
          <a:p>
            <a:pPr marL="457200" indent="-457200">
              <a:buFont typeface="Arial" panose="020B0604020202020204" pitchFamily="34" charset="0"/>
              <a:buChar char="•"/>
            </a:pPr>
            <a:r>
              <a:rPr lang="en-US" sz="1600" dirty="0"/>
              <a:t>A mid year campaign should be established around the month of May – June, since there’s no spike in customers during that period.</a:t>
            </a:r>
          </a:p>
          <a:p>
            <a:pPr marL="457200" indent="-457200">
              <a:buFont typeface="Arial" panose="020B0604020202020204" pitchFamily="34" charset="0"/>
              <a:buChar char="•"/>
            </a:pPr>
            <a:r>
              <a:rPr lang="en-US" sz="1600" dirty="0"/>
              <a:t>Categories such as Accessories, Lock, Staple and Storage should go through a competitive check In terms of price.</a:t>
            </a:r>
          </a:p>
          <a:p>
            <a:pPr marL="457200" indent="-457200">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CEBBEAFD-45B7-A341-8D02-9AF1A10215A9}"/>
              </a:ext>
            </a:extLst>
          </p:cNvPr>
          <p:cNvPicPr>
            <a:picLocks noChangeAspect="1"/>
          </p:cNvPicPr>
          <p:nvPr/>
        </p:nvPicPr>
        <p:blipFill>
          <a:blip r:embed="rId2"/>
          <a:stretch>
            <a:fillRect/>
          </a:stretch>
        </p:blipFill>
        <p:spPr>
          <a:xfrm>
            <a:off x="370700" y="1413138"/>
            <a:ext cx="5926171" cy="3195932"/>
          </a:xfrm>
          <a:prstGeom prst="rect">
            <a:avLst/>
          </a:prstGeom>
        </p:spPr>
      </p:pic>
      <p:pic>
        <p:nvPicPr>
          <p:cNvPr id="15" name="Picture 14">
            <a:extLst>
              <a:ext uri="{FF2B5EF4-FFF2-40B4-BE49-F238E27FC236}">
                <a16:creationId xmlns:a16="http://schemas.microsoft.com/office/drawing/2014/main" id="{EB355D6F-330F-B243-ACFB-676F6CF393D9}"/>
              </a:ext>
            </a:extLst>
          </p:cNvPr>
          <p:cNvPicPr>
            <a:picLocks noChangeAspect="1"/>
          </p:cNvPicPr>
          <p:nvPr/>
        </p:nvPicPr>
        <p:blipFill>
          <a:blip r:embed="rId3"/>
          <a:stretch>
            <a:fillRect/>
          </a:stretch>
        </p:blipFill>
        <p:spPr>
          <a:xfrm>
            <a:off x="6531724" y="1413138"/>
            <a:ext cx="5314378" cy="3195932"/>
          </a:xfrm>
          <a:prstGeom prst="rect">
            <a:avLst/>
          </a:prstGeom>
        </p:spPr>
      </p:pic>
    </p:spTree>
    <p:extLst>
      <p:ext uri="{BB962C8B-B14F-4D97-AF65-F5344CB8AC3E}">
        <p14:creationId xmlns:p14="http://schemas.microsoft.com/office/powerpoint/2010/main" val="1999350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1" y="310146"/>
            <a:ext cx="11475401" cy="795855"/>
          </a:xfrm>
        </p:spPr>
        <p:txBody>
          <a:bodyPr>
            <a:noAutofit/>
          </a:bodyPr>
          <a:lstStyle/>
          <a:p>
            <a:r>
              <a:rPr lang="en-US" sz="4000" b="1" dirty="0"/>
              <a:t>Category</a:t>
            </a:r>
            <a:r>
              <a:rPr lang="en-US" sz="4000" dirty="0"/>
              <a:t> level Sales Funnel</a:t>
            </a:r>
          </a:p>
        </p:txBody>
      </p:sp>
      <p:sp>
        <p:nvSpPr>
          <p:cNvPr id="6" name="TextBox 5">
            <a:extLst>
              <a:ext uri="{FF2B5EF4-FFF2-40B4-BE49-F238E27FC236}">
                <a16:creationId xmlns:a16="http://schemas.microsoft.com/office/drawing/2014/main" id="{E27DECCD-8C2E-4F49-95A3-43BD1067E405}"/>
              </a:ext>
            </a:extLst>
          </p:cNvPr>
          <p:cNvSpPr txBox="1"/>
          <p:nvPr/>
        </p:nvSpPr>
        <p:spPr>
          <a:xfrm>
            <a:off x="5053913" y="3782435"/>
            <a:ext cx="6910025" cy="2708434"/>
          </a:xfrm>
          <a:prstGeom prst="rect">
            <a:avLst/>
          </a:prstGeom>
          <a:noFill/>
        </p:spPr>
        <p:txBody>
          <a:bodyPr wrap="square" rtlCol="0">
            <a:spAutoFit/>
          </a:bodyPr>
          <a:lstStyle/>
          <a:p>
            <a:r>
              <a:rPr lang="en-US" sz="1600" b="1" dirty="0">
                <a:solidFill>
                  <a:schemeClr val="accent5">
                    <a:lumMod val="50000"/>
                  </a:schemeClr>
                </a:solidFill>
              </a:rPr>
              <a:t>Summary:</a:t>
            </a:r>
            <a:endParaRPr lang="en-US" sz="1400" dirty="0"/>
          </a:p>
          <a:p>
            <a:pPr marL="457200" indent="-457200">
              <a:buFont typeface="Arial" panose="020B0604020202020204" pitchFamily="34" charset="0"/>
              <a:buChar char="•"/>
            </a:pPr>
            <a:r>
              <a:rPr lang="en-US" sz="1400" dirty="0"/>
              <a:t>This funnel starts from Buyers, to Unit sold and Orders to Revenue.</a:t>
            </a:r>
          </a:p>
          <a:p>
            <a:pPr marL="914400" lvl="1" indent="-457200">
              <a:buFont typeface="Courier New" panose="02070309020205020404" pitchFamily="49" charset="0"/>
              <a:buChar char="o"/>
            </a:pPr>
            <a:r>
              <a:rPr lang="en-US" sz="1400" dirty="0"/>
              <a:t>Drop in ASP shows a rise in Buyers for categories like Binder, Furniture and Staple.</a:t>
            </a:r>
          </a:p>
          <a:p>
            <a:pPr marL="914400" lvl="1" indent="-457200">
              <a:buFont typeface="Courier New" panose="02070309020205020404" pitchFamily="49" charset="0"/>
              <a:buChar char="o"/>
            </a:pPr>
            <a:r>
              <a:rPr lang="en-US" sz="1400" dirty="0"/>
              <a:t>In terms of customer purchasing habits, AOV and ARPU are very similar, except for Furniture and Storage devices. Customers group buys when it comes to these categories.</a:t>
            </a:r>
          </a:p>
          <a:p>
            <a:pPr marL="457200" indent="-457200">
              <a:buFont typeface="Arial" panose="020B0604020202020204" pitchFamily="34" charset="0"/>
              <a:buChar char="•"/>
            </a:pPr>
            <a:r>
              <a:rPr lang="en-US" sz="1400" b="1" dirty="0"/>
              <a:t>Stock Availability </a:t>
            </a:r>
            <a:r>
              <a:rPr lang="en-US" sz="1400" dirty="0"/>
              <a:t>is important as no transaction can be made if there’s no stock.</a:t>
            </a:r>
          </a:p>
          <a:p>
            <a:pPr marL="457200" indent="-457200">
              <a:buFont typeface="Arial" panose="020B0604020202020204" pitchFamily="34" charset="0"/>
              <a:buChar char="•"/>
            </a:pPr>
            <a:r>
              <a:rPr lang="en-US" sz="1400" b="1" dirty="0"/>
              <a:t>Product and unique views</a:t>
            </a:r>
            <a:r>
              <a:rPr lang="en-US" sz="1400" dirty="0"/>
              <a:t> acts as the start of the funnel. If customers are not viewing the products, then something is wrong.</a:t>
            </a:r>
          </a:p>
          <a:p>
            <a:pPr marL="457200" indent="-457200">
              <a:buFont typeface="Arial" panose="020B0604020202020204" pitchFamily="34" charset="0"/>
              <a:buChar char="•"/>
            </a:pPr>
            <a:r>
              <a:rPr lang="en-US" sz="1400" b="1" dirty="0"/>
              <a:t>CR%</a:t>
            </a:r>
            <a:r>
              <a:rPr lang="en-US" sz="1400" dirty="0"/>
              <a:t> or Product Views / Unit sold is a very crucial to monitor sales. A product with high CR% around 2-4% will have consistent sales </a:t>
            </a:r>
            <a:r>
              <a:rPr lang="en-US" sz="1400" dirty="0" err="1"/>
              <a:t>throught</a:t>
            </a:r>
            <a:r>
              <a:rPr lang="en-US" sz="1400" dirty="0"/>
              <a:t> the period.</a:t>
            </a:r>
          </a:p>
        </p:txBody>
      </p:sp>
      <p:pic>
        <p:nvPicPr>
          <p:cNvPr id="9" name="Picture 8">
            <a:extLst>
              <a:ext uri="{FF2B5EF4-FFF2-40B4-BE49-F238E27FC236}">
                <a16:creationId xmlns:a16="http://schemas.microsoft.com/office/drawing/2014/main" id="{69D8CBBD-BFB5-F74E-AEA3-B80C67B9EF31}"/>
              </a:ext>
            </a:extLst>
          </p:cNvPr>
          <p:cNvPicPr>
            <a:picLocks noChangeAspect="1"/>
          </p:cNvPicPr>
          <p:nvPr/>
        </p:nvPicPr>
        <p:blipFill>
          <a:blip r:embed="rId2"/>
          <a:stretch>
            <a:fillRect/>
          </a:stretch>
        </p:blipFill>
        <p:spPr>
          <a:xfrm>
            <a:off x="191039" y="1106001"/>
            <a:ext cx="11772900" cy="2514600"/>
          </a:xfrm>
          <a:prstGeom prst="rect">
            <a:avLst/>
          </a:prstGeom>
        </p:spPr>
      </p:pic>
      <p:pic>
        <p:nvPicPr>
          <p:cNvPr id="11" name="Picture 10">
            <a:extLst>
              <a:ext uri="{FF2B5EF4-FFF2-40B4-BE49-F238E27FC236}">
                <a16:creationId xmlns:a16="http://schemas.microsoft.com/office/drawing/2014/main" id="{95229127-AAE2-654D-9375-6F80BCE5929B}"/>
              </a:ext>
            </a:extLst>
          </p:cNvPr>
          <p:cNvPicPr>
            <a:picLocks noChangeAspect="1"/>
          </p:cNvPicPr>
          <p:nvPr/>
        </p:nvPicPr>
        <p:blipFill>
          <a:blip r:embed="rId3"/>
          <a:stretch>
            <a:fillRect/>
          </a:stretch>
        </p:blipFill>
        <p:spPr>
          <a:xfrm>
            <a:off x="191039" y="3782435"/>
            <a:ext cx="4737100" cy="2489200"/>
          </a:xfrm>
          <a:prstGeom prst="rect">
            <a:avLst/>
          </a:prstGeom>
        </p:spPr>
      </p:pic>
    </p:spTree>
    <p:extLst>
      <p:ext uri="{BB962C8B-B14F-4D97-AF65-F5344CB8AC3E}">
        <p14:creationId xmlns:p14="http://schemas.microsoft.com/office/powerpoint/2010/main" val="350842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2</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a:xfrm>
            <a:off x="1523999" y="3602037"/>
            <a:ext cx="8873447" cy="1791895"/>
          </a:xfrm>
        </p:spPr>
        <p:txBody>
          <a:bodyPr>
            <a:normAutofit lnSpcReduction="10000"/>
          </a:bodyPr>
          <a:lstStyle/>
          <a:p>
            <a:r>
              <a:rPr lang="en-US" sz="4000" b="1" dirty="0">
                <a:solidFill>
                  <a:schemeClr val="accent5">
                    <a:lumMod val="50000"/>
                  </a:schemeClr>
                </a:solidFill>
              </a:rPr>
              <a:t>Part 5</a:t>
            </a:r>
            <a:r>
              <a:rPr lang="en-SG" sz="4000" dirty="0"/>
              <a:t> </a:t>
            </a:r>
          </a:p>
          <a:p>
            <a:r>
              <a:rPr lang="en-SG" sz="2800" i="1" dirty="0">
                <a:solidFill>
                  <a:schemeClr val="accent5">
                    <a:lumMod val="50000"/>
                  </a:schemeClr>
                </a:solidFill>
              </a:rPr>
              <a:t>Based on the data we have, what kind of BI dashboards you would build in order to help the sales team monitoring the performance?</a:t>
            </a:r>
            <a:endParaRPr lang="en-US" sz="2800" b="1" i="1" dirty="0">
              <a:solidFill>
                <a:schemeClr val="accent5">
                  <a:lumMod val="50000"/>
                </a:schemeClr>
              </a:solidFill>
            </a:endParaRPr>
          </a:p>
        </p:txBody>
      </p:sp>
    </p:spTree>
    <p:extLst>
      <p:ext uri="{BB962C8B-B14F-4D97-AF65-F5344CB8AC3E}">
        <p14:creationId xmlns:p14="http://schemas.microsoft.com/office/powerpoint/2010/main" val="310134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1" y="276959"/>
            <a:ext cx="11475401" cy="795855"/>
          </a:xfrm>
        </p:spPr>
        <p:txBody>
          <a:bodyPr>
            <a:noAutofit/>
          </a:bodyPr>
          <a:lstStyle/>
          <a:p>
            <a:r>
              <a:rPr lang="en-US" sz="4000" dirty="0"/>
              <a:t>Performance Dashboard for </a:t>
            </a:r>
            <a:r>
              <a:rPr lang="en-US" sz="4000" b="1" dirty="0"/>
              <a:t>Sales Team</a:t>
            </a:r>
            <a:endParaRPr lang="en-US" sz="4000" dirty="0"/>
          </a:p>
        </p:txBody>
      </p:sp>
      <p:pic>
        <p:nvPicPr>
          <p:cNvPr id="10" name="Picture 9">
            <a:extLst>
              <a:ext uri="{FF2B5EF4-FFF2-40B4-BE49-F238E27FC236}">
                <a16:creationId xmlns:a16="http://schemas.microsoft.com/office/drawing/2014/main" id="{B050DC6B-6388-144F-83D3-2E8590027DA2}"/>
              </a:ext>
            </a:extLst>
          </p:cNvPr>
          <p:cNvPicPr>
            <a:picLocks noChangeAspect="1"/>
          </p:cNvPicPr>
          <p:nvPr/>
        </p:nvPicPr>
        <p:blipFill>
          <a:blip r:embed="rId2"/>
          <a:stretch>
            <a:fillRect/>
          </a:stretch>
        </p:blipFill>
        <p:spPr>
          <a:xfrm>
            <a:off x="370701" y="4473145"/>
            <a:ext cx="11519762" cy="2224217"/>
          </a:xfrm>
          <a:prstGeom prst="rect">
            <a:avLst/>
          </a:prstGeom>
        </p:spPr>
      </p:pic>
      <p:pic>
        <p:nvPicPr>
          <p:cNvPr id="13" name="Picture 12">
            <a:extLst>
              <a:ext uri="{FF2B5EF4-FFF2-40B4-BE49-F238E27FC236}">
                <a16:creationId xmlns:a16="http://schemas.microsoft.com/office/drawing/2014/main" id="{EA601509-0797-FE46-82EB-51E81086CB34}"/>
              </a:ext>
            </a:extLst>
          </p:cNvPr>
          <p:cNvPicPr>
            <a:picLocks noChangeAspect="1"/>
          </p:cNvPicPr>
          <p:nvPr/>
        </p:nvPicPr>
        <p:blipFill>
          <a:blip r:embed="rId3"/>
          <a:stretch>
            <a:fillRect/>
          </a:stretch>
        </p:blipFill>
        <p:spPr>
          <a:xfrm>
            <a:off x="370701" y="1124187"/>
            <a:ext cx="11475401" cy="3205100"/>
          </a:xfrm>
          <a:prstGeom prst="rect">
            <a:avLst/>
          </a:prstGeom>
        </p:spPr>
      </p:pic>
    </p:spTree>
    <p:extLst>
      <p:ext uri="{BB962C8B-B14F-4D97-AF65-F5344CB8AC3E}">
        <p14:creationId xmlns:p14="http://schemas.microsoft.com/office/powerpoint/2010/main" val="231902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1</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p:txBody>
          <a:bodyPr>
            <a:normAutofit/>
          </a:bodyPr>
          <a:lstStyle/>
          <a:p>
            <a:r>
              <a:rPr lang="en-SG" sz="3600" i="1" dirty="0">
                <a:solidFill>
                  <a:schemeClr val="accent5">
                    <a:lumMod val="50000"/>
                  </a:schemeClr>
                </a:solidFill>
              </a:rPr>
              <a:t>Write an SQL statement to find the total number of user sessions each page has each day.</a:t>
            </a:r>
            <a:endParaRPr lang="en-US" sz="3600" i="1" dirty="0">
              <a:solidFill>
                <a:schemeClr val="accent5">
                  <a:lumMod val="50000"/>
                </a:schemeClr>
              </a:solidFill>
            </a:endParaRPr>
          </a:p>
        </p:txBody>
      </p:sp>
    </p:spTree>
    <p:extLst>
      <p:ext uri="{BB962C8B-B14F-4D97-AF65-F5344CB8AC3E}">
        <p14:creationId xmlns:p14="http://schemas.microsoft.com/office/powerpoint/2010/main" val="372733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a:bodyPr>
          <a:lstStyle/>
          <a:p>
            <a:r>
              <a:rPr lang="en-US" dirty="0"/>
              <a:t>SQL for </a:t>
            </a:r>
            <a:r>
              <a:rPr lang="en-US" b="1" dirty="0"/>
              <a:t>Question 1</a:t>
            </a:r>
            <a:endParaRPr lang="en-US" dirty="0"/>
          </a:p>
        </p:txBody>
      </p:sp>
      <p:sp>
        <p:nvSpPr>
          <p:cNvPr id="6" name="TextBox 5">
            <a:extLst>
              <a:ext uri="{FF2B5EF4-FFF2-40B4-BE49-F238E27FC236}">
                <a16:creationId xmlns:a16="http://schemas.microsoft.com/office/drawing/2014/main" id="{E27DECCD-8C2E-4F49-95A3-43BD1067E405}"/>
              </a:ext>
            </a:extLst>
          </p:cNvPr>
          <p:cNvSpPr txBox="1"/>
          <p:nvPr/>
        </p:nvSpPr>
        <p:spPr>
          <a:xfrm>
            <a:off x="7828907" y="883578"/>
            <a:ext cx="3935003" cy="3539430"/>
          </a:xfrm>
          <a:prstGeom prst="rect">
            <a:avLst/>
          </a:prstGeom>
          <a:noFill/>
        </p:spPr>
        <p:txBody>
          <a:bodyPr wrap="square" rtlCol="0">
            <a:spAutoFit/>
          </a:bodyPr>
          <a:lstStyle/>
          <a:p>
            <a:r>
              <a:rPr lang="en-US" sz="3200" b="1" dirty="0">
                <a:solidFill>
                  <a:schemeClr val="accent5">
                    <a:lumMod val="50000"/>
                  </a:schemeClr>
                </a:solidFill>
              </a:rPr>
              <a:t>Method</a:t>
            </a:r>
            <a:r>
              <a:rPr lang="en-US" sz="2800" dirty="0"/>
              <a:t>:</a:t>
            </a:r>
          </a:p>
          <a:p>
            <a:pPr marL="457200" indent="-457200">
              <a:buFont typeface="+mj-lt"/>
              <a:buAutoNum type="arabicPeriod"/>
            </a:pPr>
            <a:r>
              <a:rPr lang="en-US" sz="2400" dirty="0"/>
              <a:t>Aggregate user sessions by counting id as 1 session is classified as 1 id.</a:t>
            </a:r>
          </a:p>
          <a:p>
            <a:pPr marL="457200" indent="-457200">
              <a:buFont typeface="+mj-lt"/>
              <a:buAutoNum type="arabicPeriod"/>
            </a:pPr>
            <a:r>
              <a:rPr lang="en-US" sz="2400" dirty="0"/>
              <a:t>Group by page id and visit date to get total number of page sessions daily.</a:t>
            </a:r>
          </a:p>
          <a:p>
            <a:pPr marL="457200" indent="-457200">
              <a:buFont typeface="+mj-lt"/>
              <a:buAutoNum type="arabicPeriod"/>
            </a:pPr>
            <a:r>
              <a:rPr lang="en-US" sz="2400" dirty="0"/>
              <a:t>Order by page id for data presentation purpose</a:t>
            </a:r>
          </a:p>
        </p:txBody>
      </p:sp>
      <p:pic>
        <p:nvPicPr>
          <p:cNvPr id="4" name="Picture 3">
            <a:extLst>
              <a:ext uri="{FF2B5EF4-FFF2-40B4-BE49-F238E27FC236}">
                <a16:creationId xmlns:a16="http://schemas.microsoft.com/office/drawing/2014/main" id="{4CD804C4-C656-CF40-8290-D67884881A75}"/>
              </a:ext>
            </a:extLst>
          </p:cNvPr>
          <p:cNvPicPr>
            <a:picLocks noChangeAspect="1"/>
          </p:cNvPicPr>
          <p:nvPr/>
        </p:nvPicPr>
        <p:blipFill>
          <a:blip r:embed="rId2"/>
          <a:stretch>
            <a:fillRect/>
          </a:stretch>
        </p:blipFill>
        <p:spPr>
          <a:xfrm>
            <a:off x="370702" y="1045037"/>
            <a:ext cx="7283151" cy="5294118"/>
          </a:xfrm>
          <a:prstGeom prst="rect">
            <a:avLst/>
          </a:prstGeom>
        </p:spPr>
      </p:pic>
    </p:spTree>
    <p:extLst>
      <p:ext uri="{BB962C8B-B14F-4D97-AF65-F5344CB8AC3E}">
        <p14:creationId xmlns:p14="http://schemas.microsoft.com/office/powerpoint/2010/main" val="288316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2</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p:txBody>
          <a:bodyPr>
            <a:normAutofit fontScale="40000" lnSpcReduction="20000"/>
          </a:bodyPr>
          <a:lstStyle/>
          <a:p>
            <a:r>
              <a:rPr lang="en-US" sz="11400" b="1" dirty="0">
                <a:solidFill>
                  <a:schemeClr val="accent5">
                    <a:lumMod val="50000"/>
                  </a:schemeClr>
                </a:solidFill>
              </a:rPr>
              <a:t>Part 1</a:t>
            </a:r>
          </a:p>
          <a:p>
            <a:r>
              <a:rPr lang="en-SG" sz="8000" i="1" dirty="0">
                <a:solidFill>
                  <a:schemeClr val="accent5">
                    <a:lumMod val="50000"/>
                  </a:schemeClr>
                </a:solidFill>
              </a:rPr>
              <a:t>Which month has the highest sales? </a:t>
            </a:r>
          </a:p>
          <a:p>
            <a:r>
              <a:rPr lang="en-SG" sz="8000" i="1" dirty="0">
                <a:solidFill>
                  <a:schemeClr val="accent5">
                    <a:lumMod val="50000"/>
                  </a:schemeClr>
                </a:solidFill>
              </a:rPr>
              <a:t>Is there any seasonality effect?</a:t>
            </a:r>
            <a:endParaRPr lang="en-US" sz="8000" i="1" dirty="0">
              <a:solidFill>
                <a:schemeClr val="accent5">
                  <a:lumMod val="50000"/>
                </a:schemeClr>
              </a:solidFill>
            </a:endParaRPr>
          </a:p>
        </p:txBody>
      </p:sp>
    </p:spTree>
    <p:extLst>
      <p:ext uri="{BB962C8B-B14F-4D97-AF65-F5344CB8AC3E}">
        <p14:creationId xmlns:p14="http://schemas.microsoft.com/office/powerpoint/2010/main" val="283695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fontScale="90000"/>
          </a:bodyPr>
          <a:lstStyle/>
          <a:p>
            <a:r>
              <a:rPr lang="en-US" b="1" dirty="0"/>
              <a:t>November 2017 </a:t>
            </a:r>
            <a:r>
              <a:rPr lang="en-US" dirty="0"/>
              <a:t>has the highest sales with </a:t>
            </a:r>
            <a:r>
              <a:rPr lang="en-US" b="1" dirty="0"/>
              <a:t>$118K</a:t>
            </a:r>
            <a:endParaRPr lang="en-US" dirty="0"/>
          </a:p>
        </p:txBody>
      </p:sp>
      <p:pic>
        <p:nvPicPr>
          <p:cNvPr id="4" name="Picture 3">
            <a:extLst>
              <a:ext uri="{FF2B5EF4-FFF2-40B4-BE49-F238E27FC236}">
                <a16:creationId xmlns:a16="http://schemas.microsoft.com/office/drawing/2014/main" id="{661C88A3-0837-AB46-ACA6-DE0A0FCFACF6}"/>
              </a:ext>
            </a:extLst>
          </p:cNvPr>
          <p:cNvPicPr>
            <a:picLocks noChangeAspect="1"/>
          </p:cNvPicPr>
          <p:nvPr/>
        </p:nvPicPr>
        <p:blipFill>
          <a:blip r:embed="rId2"/>
          <a:stretch>
            <a:fillRect/>
          </a:stretch>
        </p:blipFill>
        <p:spPr>
          <a:xfrm>
            <a:off x="370702" y="883578"/>
            <a:ext cx="8019535" cy="3448398"/>
          </a:xfrm>
          <a:prstGeom prst="rect">
            <a:avLst/>
          </a:prstGeom>
          <a:ln>
            <a:solidFill>
              <a:schemeClr val="bg1">
                <a:lumMod val="85000"/>
              </a:schemeClr>
            </a:solidFill>
          </a:ln>
        </p:spPr>
      </p:pic>
      <p:pic>
        <p:nvPicPr>
          <p:cNvPr id="5" name="Picture 4">
            <a:extLst>
              <a:ext uri="{FF2B5EF4-FFF2-40B4-BE49-F238E27FC236}">
                <a16:creationId xmlns:a16="http://schemas.microsoft.com/office/drawing/2014/main" id="{0FC4B898-5E4A-814E-9CB2-A9338DF32231}"/>
              </a:ext>
            </a:extLst>
          </p:cNvPr>
          <p:cNvPicPr>
            <a:picLocks noChangeAspect="1"/>
          </p:cNvPicPr>
          <p:nvPr/>
        </p:nvPicPr>
        <p:blipFill>
          <a:blip r:embed="rId3"/>
          <a:stretch>
            <a:fillRect/>
          </a:stretch>
        </p:blipFill>
        <p:spPr>
          <a:xfrm>
            <a:off x="370702" y="4331976"/>
            <a:ext cx="8035915" cy="2477504"/>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E27DECCD-8C2E-4F49-95A3-43BD1067E405}"/>
              </a:ext>
            </a:extLst>
          </p:cNvPr>
          <p:cNvSpPr txBox="1"/>
          <p:nvPr/>
        </p:nvSpPr>
        <p:spPr>
          <a:xfrm>
            <a:off x="8568646" y="842997"/>
            <a:ext cx="3482941" cy="1661993"/>
          </a:xfrm>
          <a:prstGeom prst="rect">
            <a:avLst/>
          </a:prstGeom>
          <a:noFill/>
        </p:spPr>
        <p:txBody>
          <a:bodyPr wrap="square" rtlCol="0">
            <a:spAutoFit/>
          </a:bodyPr>
          <a:lstStyle/>
          <a:p>
            <a:r>
              <a:rPr lang="en-US" b="1" dirty="0">
                <a:solidFill>
                  <a:schemeClr val="accent5">
                    <a:lumMod val="50000"/>
                  </a:schemeClr>
                </a:solidFill>
              </a:rPr>
              <a:t>Highlights</a:t>
            </a:r>
            <a:r>
              <a:rPr lang="en-US" sz="1600" dirty="0"/>
              <a:t>:</a:t>
            </a:r>
          </a:p>
          <a:p>
            <a:pPr marL="285750" indent="-285750">
              <a:buFont typeface="Arial" panose="020B0604020202020204" pitchFamily="34" charset="0"/>
              <a:buChar char="•"/>
            </a:pPr>
            <a:r>
              <a:rPr lang="en-US" sz="1400" dirty="0"/>
              <a:t>The month of </a:t>
            </a:r>
            <a:r>
              <a:rPr lang="en-US" sz="1400" b="1" dirty="0"/>
              <a:t>November</a:t>
            </a:r>
            <a:r>
              <a:rPr lang="en-US" sz="1400" dirty="0"/>
              <a:t> produces the </a:t>
            </a:r>
            <a:r>
              <a:rPr lang="en-US" sz="1400" b="1" dirty="0"/>
              <a:t>highest sales </a:t>
            </a:r>
            <a:r>
              <a:rPr lang="en-US" sz="1400" dirty="0"/>
              <a:t>with a yearly </a:t>
            </a:r>
            <a:r>
              <a:rPr lang="en-US" sz="1400" b="1" dirty="0"/>
              <a:t>average of $88k </a:t>
            </a:r>
            <a:r>
              <a:rPr lang="en-US" sz="1400" dirty="0"/>
              <a:t>and an accumulated </a:t>
            </a:r>
            <a:r>
              <a:rPr lang="en-US" sz="1400" b="1" dirty="0"/>
              <a:t>total of $352k </a:t>
            </a:r>
            <a:r>
              <a:rPr lang="en-US" sz="1400" dirty="0" err="1"/>
              <a:t>throught</a:t>
            </a:r>
            <a:r>
              <a:rPr lang="en-US" sz="1400" dirty="0"/>
              <a:t> the 4 year period.</a:t>
            </a:r>
          </a:p>
          <a:p>
            <a:pPr marL="285750" indent="-285750">
              <a:buFont typeface="Arial" panose="020B0604020202020204" pitchFamily="34" charset="0"/>
              <a:buChar char="•"/>
            </a:pPr>
            <a:r>
              <a:rPr lang="en-US" sz="1400" dirty="0"/>
              <a:t>Highest recorded sales fell on </a:t>
            </a:r>
            <a:r>
              <a:rPr lang="en-US" sz="1400" b="1" dirty="0"/>
              <a:t>Nov 2017 </a:t>
            </a:r>
            <a:r>
              <a:rPr lang="en-US" sz="1400" dirty="0"/>
              <a:t>with </a:t>
            </a:r>
            <a:r>
              <a:rPr lang="en-US" sz="1400" b="1" dirty="0"/>
              <a:t>$118k </a:t>
            </a:r>
            <a:r>
              <a:rPr lang="en-US" sz="1400" dirty="0"/>
              <a:t>sales in total.</a:t>
            </a:r>
          </a:p>
        </p:txBody>
      </p:sp>
      <p:sp>
        <p:nvSpPr>
          <p:cNvPr id="7" name="TextBox 6">
            <a:extLst>
              <a:ext uri="{FF2B5EF4-FFF2-40B4-BE49-F238E27FC236}">
                <a16:creationId xmlns:a16="http://schemas.microsoft.com/office/drawing/2014/main" id="{57643A95-0F6E-5F4F-81F3-BBC517CC2696}"/>
              </a:ext>
            </a:extLst>
          </p:cNvPr>
          <p:cNvSpPr txBox="1"/>
          <p:nvPr/>
        </p:nvSpPr>
        <p:spPr>
          <a:xfrm>
            <a:off x="8568646" y="2700760"/>
            <a:ext cx="3482942" cy="3570208"/>
          </a:xfrm>
          <a:prstGeom prst="rect">
            <a:avLst/>
          </a:prstGeom>
          <a:noFill/>
        </p:spPr>
        <p:txBody>
          <a:bodyPr wrap="square" rtlCol="0">
            <a:spAutoFit/>
          </a:bodyPr>
          <a:lstStyle/>
          <a:p>
            <a:r>
              <a:rPr lang="en-US" b="1" dirty="0">
                <a:solidFill>
                  <a:schemeClr val="accent5">
                    <a:lumMod val="50000"/>
                  </a:schemeClr>
                </a:solidFill>
              </a:rPr>
              <a:t>YOY Trend Summary</a:t>
            </a:r>
            <a:r>
              <a:rPr lang="en-US" sz="1600" dirty="0"/>
              <a:t>:</a:t>
            </a:r>
          </a:p>
          <a:p>
            <a:pPr marL="285750" indent="-285750">
              <a:buFont typeface="Arial" panose="020B0604020202020204" pitchFamily="34" charset="0"/>
              <a:buChar char="•"/>
            </a:pPr>
            <a:r>
              <a:rPr lang="en-US" sz="1400" b="1" dirty="0"/>
              <a:t>Early Month (Jan – Apr)</a:t>
            </a:r>
          </a:p>
          <a:p>
            <a:pPr marL="742950" lvl="1" indent="-285750">
              <a:buFont typeface="Courier New" panose="02070309020205020404" pitchFamily="49" charset="0"/>
              <a:buChar char="o"/>
            </a:pPr>
            <a:r>
              <a:rPr lang="en-US" sz="1400" dirty="0"/>
              <a:t>The month March peaks the early month sales trend every year, due to early year campaigns.</a:t>
            </a:r>
          </a:p>
          <a:p>
            <a:pPr marL="285750" indent="-285750">
              <a:buFont typeface="Arial" panose="020B0604020202020204" pitchFamily="34" charset="0"/>
              <a:buChar char="•"/>
            </a:pPr>
            <a:r>
              <a:rPr lang="en-US" sz="1400" b="1" dirty="0"/>
              <a:t>Mid Month (May – Aug)</a:t>
            </a:r>
          </a:p>
          <a:p>
            <a:pPr marL="742950" lvl="1" indent="-285750">
              <a:buFont typeface="Courier New" panose="02070309020205020404" pitchFamily="49" charset="0"/>
              <a:buChar char="o"/>
            </a:pPr>
            <a:r>
              <a:rPr lang="en-US" sz="1400" dirty="0"/>
              <a:t>These months, the trend is very neutral YOY.</a:t>
            </a:r>
          </a:p>
          <a:p>
            <a:pPr marL="742950" lvl="1" indent="-285750">
              <a:buFont typeface="Courier New" panose="02070309020205020404" pitchFamily="49" charset="0"/>
              <a:buChar char="o"/>
            </a:pPr>
            <a:r>
              <a:rPr lang="en-US" sz="1400" dirty="0"/>
              <a:t>There was a spike in sales on </a:t>
            </a:r>
            <a:r>
              <a:rPr lang="en-US" sz="1400" b="1" dirty="0"/>
              <a:t>May 2016</a:t>
            </a:r>
            <a:r>
              <a:rPr lang="en-US" sz="1400" dirty="0"/>
              <a:t> mainly contributed by the category electronics - </a:t>
            </a:r>
            <a:r>
              <a:rPr lang="en-US" sz="1400" b="1" dirty="0"/>
              <a:t>printers</a:t>
            </a:r>
            <a:r>
              <a:rPr lang="en-US" sz="1400" dirty="0"/>
              <a:t>.</a:t>
            </a:r>
          </a:p>
          <a:p>
            <a:pPr marL="285750" indent="-285750">
              <a:buFont typeface="Arial" panose="020B0604020202020204" pitchFamily="34" charset="0"/>
              <a:buChar char="•"/>
            </a:pPr>
            <a:r>
              <a:rPr lang="en-US" sz="1400" b="1" dirty="0"/>
              <a:t>End Month (Sep – Dec)</a:t>
            </a:r>
          </a:p>
          <a:p>
            <a:pPr marL="742950" lvl="1" indent="-285750">
              <a:buFont typeface="Courier New" panose="02070309020205020404" pitchFamily="49" charset="0"/>
              <a:buChar char="o"/>
            </a:pPr>
            <a:r>
              <a:rPr lang="en-US" sz="1400" dirty="0"/>
              <a:t>Contributes </a:t>
            </a:r>
            <a:r>
              <a:rPr lang="en-US" sz="1400" b="1" dirty="0"/>
              <a:t>52%</a:t>
            </a:r>
            <a:r>
              <a:rPr lang="en-US" sz="1400" dirty="0"/>
              <a:t> of yearly sales.</a:t>
            </a:r>
          </a:p>
          <a:p>
            <a:pPr marL="742950" lvl="1" indent="-285750">
              <a:buFont typeface="Courier New" panose="02070309020205020404" pitchFamily="49" charset="0"/>
              <a:buChar char="o"/>
            </a:pPr>
            <a:r>
              <a:rPr lang="en-US" sz="1400" dirty="0"/>
              <a:t>End of year Campaign promotions and holiday season spikes up the sales trend during these period.</a:t>
            </a:r>
          </a:p>
        </p:txBody>
      </p:sp>
    </p:spTree>
    <p:extLst>
      <p:ext uri="{BB962C8B-B14F-4D97-AF65-F5344CB8AC3E}">
        <p14:creationId xmlns:p14="http://schemas.microsoft.com/office/powerpoint/2010/main" val="348575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a:bodyPr>
          <a:lstStyle/>
          <a:p>
            <a:r>
              <a:rPr lang="en-US" dirty="0"/>
              <a:t>SQL for </a:t>
            </a:r>
            <a:r>
              <a:rPr lang="en-US" b="1" dirty="0"/>
              <a:t>Question 2 (Part 1)</a:t>
            </a:r>
            <a:endParaRPr lang="en-US" dirty="0"/>
          </a:p>
        </p:txBody>
      </p:sp>
      <p:sp>
        <p:nvSpPr>
          <p:cNvPr id="6" name="TextBox 5">
            <a:extLst>
              <a:ext uri="{FF2B5EF4-FFF2-40B4-BE49-F238E27FC236}">
                <a16:creationId xmlns:a16="http://schemas.microsoft.com/office/drawing/2014/main" id="{E27DECCD-8C2E-4F49-95A3-43BD1067E405}"/>
              </a:ext>
            </a:extLst>
          </p:cNvPr>
          <p:cNvSpPr txBox="1"/>
          <p:nvPr/>
        </p:nvSpPr>
        <p:spPr>
          <a:xfrm>
            <a:off x="7202183" y="883578"/>
            <a:ext cx="4561728" cy="3170099"/>
          </a:xfrm>
          <a:prstGeom prst="rect">
            <a:avLst/>
          </a:prstGeom>
          <a:noFill/>
        </p:spPr>
        <p:txBody>
          <a:bodyPr wrap="square" rtlCol="0">
            <a:spAutoFit/>
          </a:bodyPr>
          <a:lstStyle/>
          <a:p>
            <a:r>
              <a:rPr lang="en-US" sz="3200" b="1" dirty="0">
                <a:solidFill>
                  <a:schemeClr val="accent5">
                    <a:lumMod val="50000"/>
                  </a:schemeClr>
                </a:solidFill>
              </a:rPr>
              <a:t>Method</a:t>
            </a:r>
            <a:r>
              <a:rPr lang="en-US" sz="2800" dirty="0"/>
              <a:t>:</a:t>
            </a:r>
          </a:p>
          <a:p>
            <a:pPr marL="457200" indent="-457200">
              <a:buFont typeface="+mj-lt"/>
              <a:buAutoNum type="arabicPeriod"/>
            </a:pPr>
            <a:r>
              <a:rPr lang="en-US" sz="2400" dirty="0"/>
              <a:t>Group by all fields to remove duplicates</a:t>
            </a:r>
          </a:p>
          <a:p>
            <a:pPr marL="457200" indent="-457200">
              <a:buFont typeface="+mj-lt"/>
              <a:buAutoNum type="arabicPeriod"/>
            </a:pPr>
            <a:r>
              <a:rPr lang="en-US" sz="2400" dirty="0"/>
              <a:t>Convert </a:t>
            </a:r>
            <a:r>
              <a:rPr lang="en-US" sz="2400" dirty="0" err="1"/>
              <a:t>OrderDate</a:t>
            </a:r>
            <a:r>
              <a:rPr lang="en-US" sz="2400" dirty="0"/>
              <a:t> to Month-year </a:t>
            </a:r>
          </a:p>
          <a:p>
            <a:pPr marL="457200" indent="-457200">
              <a:buFont typeface="+mj-lt"/>
              <a:buAutoNum type="arabicPeriod"/>
            </a:pPr>
            <a:r>
              <a:rPr lang="en-US" sz="2400" dirty="0"/>
              <a:t>Aggregate sales by summing</a:t>
            </a:r>
          </a:p>
          <a:p>
            <a:pPr marL="457200" indent="-457200">
              <a:buFont typeface="+mj-lt"/>
              <a:buAutoNum type="arabicPeriod"/>
            </a:pPr>
            <a:r>
              <a:rPr lang="en-US" sz="2400" dirty="0"/>
              <a:t>Rank Month by highest sales to find highest selling month </a:t>
            </a:r>
          </a:p>
        </p:txBody>
      </p:sp>
      <p:pic>
        <p:nvPicPr>
          <p:cNvPr id="9" name="Picture 8">
            <a:extLst>
              <a:ext uri="{FF2B5EF4-FFF2-40B4-BE49-F238E27FC236}">
                <a16:creationId xmlns:a16="http://schemas.microsoft.com/office/drawing/2014/main" id="{6ADF8F52-340A-0043-926D-E3412C617FE6}"/>
              </a:ext>
            </a:extLst>
          </p:cNvPr>
          <p:cNvPicPr>
            <a:picLocks noChangeAspect="1"/>
          </p:cNvPicPr>
          <p:nvPr/>
        </p:nvPicPr>
        <p:blipFill>
          <a:blip r:embed="rId2"/>
          <a:stretch>
            <a:fillRect/>
          </a:stretch>
        </p:blipFill>
        <p:spPr>
          <a:xfrm>
            <a:off x="519677" y="883578"/>
            <a:ext cx="6533532" cy="5724705"/>
          </a:xfrm>
          <a:prstGeom prst="rect">
            <a:avLst/>
          </a:prstGeom>
        </p:spPr>
      </p:pic>
    </p:spTree>
    <p:extLst>
      <p:ext uri="{BB962C8B-B14F-4D97-AF65-F5344CB8AC3E}">
        <p14:creationId xmlns:p14="http://schemas.microsoft.com/office/powerpoint/2010/main" val="49080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7194-9E13-4C4D-AD75-F8FEF1A958B0}"/>
              </a:ext>
            </a:extLst>
          </p:cNvPr>
          <p:cNvSpPr>
            <a:spLocks noGrp="1"/>
          </p:cNvSpPr>
          <p:nvPr>
            <p:ph type="ctrTitle"/>
          </p:nvPr>
        </p:nvSpPr>
        <p:spPr/>
        <p:txBody>
          <a:bodyPr>
            <a:normAutofit/>
          </a:bodyPr>
          <a:lstStyle/>
          <a:p>
            <a:r>
              <a:rPr lang="en-US" sz="11500" b="1" dirty="0"/>
              <a:t>Question 2</a:t>
            </a:r>
          </a:p>
        </p:txBody>
      </p:sp>
      <p:sp>
        <p:nvSpPr>
          <p:cNvPr id="3" name="Subtitle 2">
            <a:extLst>
              <a:ext uri="{FF2B5EF4-FFF2-40B4-BE49-F238E27FC236}">
                <a16:creationId xmlns:a16="http://schemas.microsoft.com/office/drawing/2014/main" id="{001E718E-5F6C-E34D-A849-6799326D8AF8}"/>
              </a:ext>
            </a:extLst>
          </p:cNvPr>
          <p:cNvSpPr>
            <a:spLocks noGrp="1"/>
          </p:cNvSpPr>
          <p:nvPr>
            <p:ph type="subTitle" idx="1"/>
          </p:nvPr>
        </p:nvSpPr>
        <p:spPr>
          <a:xfrm>
            <a:off x="1523999" y="3602038"/>
            <a:ext cx="8873447" cy="1237090"/>
          </a:xfrm>
        </p:spPr>
        <p:txBody>
          <a:bodyPr>
            <a:normAutofit fontScale="85000" lnSpcReduction="20000"/>
          </a:bodyPr>
          <a:lstStyle/>
          <a:p>
            <a:r>
              <a:rPr lang="en-US" sz="5900" b="1" dirty="0">
                <a:solidFill>
                  <a:schemeClr val="accent5">
                    <a:lumMod val="50000"/>
                  </a:schemeClr>
                </a:solidFill>
              </a:rPr>
              <a:t>Part 2</a:t>
            </a:r>
          </a:p>
          <a:p>
            <a:r>
              <a:rPr lang="en-SG" sz="4100" i="1" dirty="0">
                <a:solidFill>
                  <a:schemeClr val="accent5">
                    <a:lumMod val="50000"/>
                  </a:schemeClr>
                </a:solidFill>
              </a:rPr>
              <a:t>Which product is the recent best seller?</a:t>
            </a:r>
            <a:endParaRPr lang="en-US" sz="4100" i="1" dirty="0">
              <a:solidFill>
                <a:schemeClr val="accent5">
                  <a:lumMod val="50000"/>
                </a:schemeClr>
              </a:solidFill>
            </a:endParaRPr>
          </a:p>
        </p:txBody>
      </p:sp>
    </p:spTree>
    <p:extLst>
      <p:ext uri="{BB962C8B-B14F-4D97-AF65-F5344CB8AC3E}">
        <p14:creationId xmlns:p14="http://schemas.microsoft.com/office/powerpoint/2010/main" val="398691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1" y="87723"/>
            <a:ext cx="11475401" cy="795855"/>
          </a:xfrm>
        </p:spPr>
        <p:txBody>
          <a:bodyPr>
            <a:noAutofit/>
          </a:bodyPr>
          <a:lstStyle/>
          <a:p>
            <a:r>
              <a:rPr lang="en-US" sz="4000" b="1" dirty="0"/>
              <a:t>Staples </a:t>
            </a:r>
            <a:r>
              <a:rPr lang="en-US" sz="4000" dirty="0"/>
              <a:t>is the most recent best seller with </a:t>
            </a:r>
            <a:r>
              <a:rPr lang="en-US" sz="4000" b="1" dirty="0"/>
              <a:t>40 units sold</a:t>
            </a:r>
          </a:p>
        </p:txBody>
      </p:sp>
      <p:sp>
        <p:nvSpPr>
          <p:cNvPr id="6" name="TextBox 5">
            <a:extLst>
              <a:ext uri="{FF2B5EF4-FFF2-40B4-BE49-F238E27FC236}">
                <a16:creationId xmlns:a16="http://schemas.microsoft.com/office/drawing/2014/main" id="{E27DECCD-8C2E-4F49-95A3-43BD1067E405}"/>
              </a:ext>
            </a:extLst>
          </p:cNvPr>
          <p:cNvSpPr txBox="1"/>
          <p:nvPr/>
        </p:nvSpPr>
        <p:spPr>
          <a:xfrm>
            <a:off x="8365524" y="883578"/>
            <a:ext cx="3826476" cy="2831544"/>
          </a:xfrm>
          <a:prstGeom prst="rect">
            <a:avLst/>
          </a:prstGeom>
          <a:noFill/>
        </p:spPr>
        <p:txBody>
          <a:bodyPr wrap="square" rtlCol="0">
            <a:spAutoFit/>
          </a:bodyPr>
          <a:lstStyle/>
          <a:p>
            <a:r>
              <a:rPr lang="en-US" b="1" dirty="0">
                <a:solidFill>
                  <a:schemeClr val="accent5">
                    <a:lumMod val="50000"/>
                  </a:schemeClr>
                </a:solidFill>
              </a:rPr>
              <a:t>Summary</a:t>
            </a:r>
            <a:r>
              <a:rPr lang="en-US" sz="1600" dirty="0"/>
              <a:t>:</a:t>
            </a:r>
          </a:p>
          <a:p>
            <a:pPr marL="457200" indent="-457200">
              <a:buFont typeface="Arial" panose="020B0604020202020204" pitchFamily="34" charset="0"/>
              <a:buChar char="•"/>
            </a:pPr>
            <a:r>
              <a:rPr lang="en-US" sz="1600" dirty="0"/>
              <a:t>Cannon </a:t>
            </a:r>
            <a:r>
              <a:rPr lang="en-US" sz="1600" dirty="0" err="1"/>
              <a:t>imageCLASS</a:t>
            </a:r>
            <a:r>
              <a:rPr lang="en-US" sz="1600" dirty="0"/>
              <a:t> 2200 tops the most recent highest sales with </a:t>
            </a:r>
            <a:r>
              <a:rPr lang="en-US" sz="1600" b="1" dirty="0"/>
              <a:t>$21k </a:t>
            </a:r>
            <a:r>
              <a:rPr lang="en-US" sz="1600" dirty="0"/>
              <a:t>that holds </a:t>
            </a:r>
            <a:r>
              <a:rPr lang="en-US" sz="1600" b="1" dirty="0"/>
              <a:t>3% of the total</a:t>
            </a:r>
            <a:r>
              <a:rPr lang="en-US" sz="1600" dirty="0"/>
              <a:t> sales from Sept to Dec 2017.</a:t>
            </a:r>
          </a:p>
          <a:p>
            <a:pPr marL="457200" indent="-457200">
              <a:buFont typeface="Arial" panose="020B0604020202020204" pitchFamily="34" charset="0"/>
              <a:buChar char="•"/>
            </a:pPr>
            <a:r>
              <a:rPr lang="en-US" sz="1600" dirty="0"/>
              <a:t>However, </a:t>
            </a:r>
            <a:r>
              <a:rPr lang="en-US" sz="1600" b="1" dirty="0"/>
              <a:t>Staples holds the best seller </a:t>
            </a:r>
            <a:r>
              <a:rPr lang="en-US" sz="1600" dirty="0"/>
              <a:t>as this product drives the most conversion rate in terms of visits to purchase with </a:t>
            </a:r>
            <a:r>
              <a:rPr lang="en-US" sz="1600" b="1" dirty="0"/>
              <a:t>40 units sold </a:t>
            </a:r>
            <a:r>
              <a:rPr lang="en-US" sz="1600" dirty="0"/>
              <a:t>from Sept to Dec 2017.</a:t>
            </a:r>
          </a:p>
          <a:p>
            <a:pPr marL="457200" indent="-457200">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08CEF1FA-27FC-484B-AC9E-EF62EB14293B}"/>
              </a:ext>
            </a:extLst>
          </p:cNvPr>
          <p:cNvPicPr>
            <a:picLocks noChangeAspect="1"/>
          </p:cNvPicPr>
          <p:nvPr/>
        </p:nvPicPr>
        <p:blipFill>
          <a:blip r:embed="rId2"/>
          <a:stretch>
            <a:fillRect/>
          </a:stretch>
        </p:blipFill>
        <p:spPr>
          <a:xfrm>
            <a:off x="624016" y="883578"/>
            <a:ext cx="7685903" cy="5767852"/>
          </a:xfrm>
          <a:prstGeom prst="rect">
            <a:avLst/>
          </a:prstGeom>
        </p:spPr>
      </p:pic>
    </p:spTree>
    <p:extLst>
      <p:ext uri="{BB962C8B-B14F-4D97-AF65-F5344CB8AC3E}">
        <p14:creationId xmlns:p14="http://schemas.microsoft.com/office/powerpoint/2010/main" val="311597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D0CA-147A-5E4A-A641-7EAFBB7104BD}"/>
              </a:ext>
            </a:extLst>
          </p:cNvPr>
          <p:cNvSpPr>
            <a:spLocks noGrp="1"/>
          </p:cNvSpPr>
          <p:nvPr>
            <p:ph type="title"/>
          </p:nvPr>
        </p:nvSpPr>
        <p:spPr>
          <a:xfrm>
            <a:off x="370702" y="87723"/>
            <a:ext cx="10515600" cy="795855"/>
          </a:xfrm>
        </p:spPr>
        <p:txBody>
          <a:bodyPr>
            <a:normAutofit/>
          </a:bodyPr>
          <a:lstStyle/>
          <a:p>
            <a:r>
              <a:rPr lang="en-US" dirty="0"/>
              <a:t>SQL for </a:t>
            </a:r>
            <a:r>
              <a:rPr lang="en-US" b="1" dirty="0"/>
              <a:t>Question 2 (Part 2)</a:t>
            </a:r>
            <a:endParaRPr lang="en-US" dirty="0"/>
          </a:p>
        </p:txBody>
      </p:sp>
      <p:sp>
        <p:nvSpPr>
          <p:cNvPr id="6" name="TextBox 5">
            <a:extLst>
              <a:ext uri="{FF2B5EF4-FFF2-40B4-BE49-F238E27FC236}">
                <a16:creationId xmlns:a16="http://schemas.microsoft.com/office/drawing/2014/main" id="{E27DECCD-8C2E-4F49-95A3-43BD1067E405}"/>
              </a:ext>
            </a:extLst>
          </p:cNvPr>
          <p:cNvSpPr txBox="1"/>
          <p:nvPr/>
        </p:nvSpPr>
        <p:spPr>
          <a:xfrm>
            <a:off x="8146257" y="883578"/>
            <a:ext cx="3889501" cy="4062651"/>
          </a:xfrm>
          <a:prstGeom prst="rect">
            <a:avLst/>
          </a:prstGeom>
          <a:noFill/>
        </p:spPr>
        <p:txBody>
          <a:bodyPr wrap="square" rtlCol="0">
            <a:spAutoFit/>
          </a:bodyPr>
          <a:lstStyle/>
          <a:p>
            <a:r>
              <a:rPr lang="en-US" sz="2400" b="1" dirty="0">
                <a:solidFill>
                  <a:schemeClr val="accent5">
                    <a:lumMod val="50000"/>
                  </a:schemeClr>
                </a:solidFill>
              </a:rPr>
              <a:t>Method</a:t>
            </a:r>
            <a:r>
              <a:rPr lang="en-US" sz="2000" dirty="0"/>
              <a:t>:</a:t>
            </a:r>
          </a:p>
          <a:p>
            <a:pPr marL="457200" indent="-457200">
              <a:buFont typeface="+mj-lt"/>
              <a:buAutoNum type="arabicPeriod"/>
            </a:pPr>
            <a:r>
              <a:rPr lang="en-US" dirty="0"/>
              <a:t>Select distinct to remove duplicates.</a:t>
            </a:r>
          </a:p>
          <a:p>
            <a:pPr marL="457200" indent="-457200">
              <a:buFont typeface="+mj-lt"/>
              <a:buAutoNum type="arabicPeriod"/>
            </a:pPr>
            <a:r>
              <a:rPr lang="en-US" dirty="0"/>
              <a:t>Select only most recent data (Last 4 months from Sept – Dec 2017). Reason to do it at this phase is to reduce computation memory and resource at the higher level of aggregation.</a:t>
            </a:r>
          </a:p>
          <a:p>
            <a:pPr marL="457200" indent="-457200">
              <a:buFont typeface="+mj-lt"/>
              <a:buAutoNum type="arabicPeriod"/>
            </a:pPr>
            <a:r>
              <a:rPr lang="en-US" dirty="0"/>
              <a:t>Aggregate sales and quantity by summing.</a:t>
            </a:r>
          </a:p>
          <a:p>
            <a:pPr marL="457200" indent="-457200">
              <a:buFont typeface="+mj-lt"/>
              <a:buAutoNum type="arabicPeriod"/>
            </a:pPr>
            <a:r>
              <a:rPr lang="en-US" dirty="0"/>
              <a:t>Rank Product by highest sales and quantity to find best selling product.</a:t>
            </a:r>
          </a:p>
        </p:txBody>
      </p:sp>
      <p:pic>
        <p:nvPicPr>
          <p:cNvPr id="4" name="Picture 3">
            <a:extLst>
              <a:ext uri="{FF2B5EF4-FFF2-40B4-BE49-F238E27FC236}">
                <a16:creationId xmlns:a16="http://schemas.microsoft.com/office/drawing/2014/main" id="{947C3F8A-67C8-8A4B-9D35-6FDD756AF712}"/>
              </a:ext>
            </a:extLst>
          </p:cNvPr>
          <p:cNvPicPr>
            <a:picLocks noChangeAspect="1"/>
          </p:cNvPicPr>
          <p:nvPr/>
        </p:nvPicPr>
        <p:blipFill>
          <a:blip r:embed="rId2"/>
          <a:stretch>
            <a:fillRect/>
          </a:stretch>
        </p:blipFill>
        <p:spPr>
          <a:xfrm>
            <a:off x="370702" y="976184"/>
            <a:ext cx="7503708" cy="5585254"/>
          </a:xfrm>
          <a:prstGeom prst="rect">
            <a:avLst/>
          </a:prstGeom>
        </p:spPr>
      </p:pic>
    </p:spTree>
    <p:extLst>
      <p:ext uri="{BB962C8B-B14F-4D97-AF65-F5344CB8AC3E}">
        <p14:creationId xmlns:p14="http://schemas.microsoft.com/office/powerpoint/2010/main" val="3795095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1272</TotalTime>
  <Words>1070</Words>
  <Application>Microsoft Macintosh PowerPoint</Application>
  <PresentationFormat>Widescreen</PresentationFormat>
  <Paragraphs>90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Courier New</vt:lpstr>
      <vt:lpstr>Office Theme</vt:lpstr>
      <vt:lpstr>Case Study</vt:lpstr>
      <vt:lpstr>Question 1</vt:lpstr>
      <vt:lpstr>SQL for Question 1</vt:lpstr>
      <vt:lpstr>Question 2</vt:lpstr>
      <vt:lpstr>November 2017 has the highest sales with $118K</vt:lpstr>
      <vt:lpstr>SQL for Question 2 (Part 1)</vt:lpstr>
      <vt:lpstr>Question 2</vt:lpstr>
      <vt:lpstr>Staples is the most recent best seller with 40 units sold</vt:lpstr>
      <vt:lpstr>SQL for Question 2 (Part 2)</vt:lpstr>
      <vt:lpstr>Question 2</vt:lpstr>
      <vt:lpstr>Xerox group of products are bought together with 9% amongst grouped products.</vt:lpstr>
      <vt:lpstr>SQL for Question 2 (Part 3) – Approach 1</vt:lpstr>
      <vt:lpstr>SQL for Question 2 (Part 3) – Approach 2</vt:lpstr>
      <vt:lpstr>Question 2</vt:lpstr>
      <vt:lpstr>Cohort Analysis of 2017 shows most products purchased are at the lowest ASP bucket.</vt:lpstr>
      <vt:lpstr>Category level Sales Funnel</vt:lpstr>
      <vt:lpstr>Question 2</vt:lpstr>
      <vt:lpstr>Performance Dashboard for Sales Team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Sudesh Kumar A/L R Ganesan (Lazada Group)</dc:creator>
  <cp:lastModifiedBy>Sudesh Kumar A/L R Ganesan (Lazada Group)</cp:lastModifiedBy>
  <cp:revision>38</cp:revision>
  <dcterms:created xsi:type="dcterms:W3CDTF">2019-02-07T13:57:19Z</dcterms:created>
  <dcterms:modified xsi:type="dcterms:W3CDTF">2019-02-08T11:09:49Z</dcterms:modified>
</cp:coreProperties>
</file>